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media/image1.png" ContentType="image/png"/>
  <Override PartName="/ppt/media/image2.png" ContentType="image/pn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60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2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4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9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70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71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8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8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8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1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9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5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9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0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02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0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0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0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07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0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10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11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12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13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14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49.xml"/><Relationship Id="rId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0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2880" cy="686088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790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7240" y="0"/>
            <a:ext cx="1254600" cy="3218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116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6920" cy="3218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6600" cy="35712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2880" cy="686088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90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7240" y="0"/>
            <a:ext cx="1254600" cy="3218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116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6920" cy="3218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6600" cy="35712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2880" cy="686088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790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887240" y="0"/>
            <a:ext cx="1254600" cy="3218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116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6920" cy="3218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0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6600" cy="35712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9" name="Connecteur droit 7"/>
          <p:cNvCxnSpPr/>
          <p:nvPr/>
        </p:nvCxnSpPr>
        <p:spPr>
          <a:xfrm flipV="1">
            <a:off x="0" y="0"/>
            <a:ext cx="2880" cy="686088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30" name="ZoneTexte 8"/>
          <p:cNvSpPr/>
          <p:nvPr/>
        </p:nvSpPr>
        <p:spPr>
          <a:xfrm>
            <a:off x="39240" y="346320"/>
            <a:ext cx="84790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1" name="Rectangle 9"/>
          <p:cNvSpPr/>
          <p:nvPr/>
        </p:nvSpPr>
        <p:spPr>
          <a:xfrm>
            <a:off x="7887240" y="0"/>
            <a:ext cx="1254600" cy="3218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116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32" name="Rectangle 10"/>
          <p:cNvSpPr/>
          <p:nvPr/>
        </p:nvSpPr>
        <p:spPr>
          <a:xfrm>
            <a:off x="39240" y="0"/>
            <a:ext cx="7846920" cy="3218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33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6600" cy="357120"/>
          </a:xfrm>
          <a:prstGeom prst="rect">
            <a:avLst/>
          </a:prstGeom>
          <a:ln w="0">
            <a:noFill/>
          </a:ln>
        </p:spPr>
      </p:pic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2" name="Connecteur droit 7"/>
          <p:cNvCxnSpPr/>
          <p:nvPr/>
        </p:nvCxnSpPr>
        <p:spPr>
          <a:xfrm flipV="1">
            <a:off x="0" y="0"/>
            <a:ext cx="2880" cy="686088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73" name="ZoneTexte 8"/>
          <p:cNvSpPr/>
          <p:nvPr/>
        </p:nvSpPr>
        <p:spPr>
          <a:xfrm>
            <a:off x="39240" y="346320"/>
            <a:ext cx="84790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4" name="Rectangle 9"/>
          <p:cNvSpPr/>
          <p:nvPr/>
        </p:nvSpPr>
        <p:spPr>
          <a:xfrm>
            <a:off x="7887240" y="0"/>
            <a:ext cx="1254600" cy="3218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116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75" name="Rectangle 10"/>
          <p:cNvSpPr/>
          <p:nvPr/>
        </p:nvSpPr>
        <p:spPr>
          <a:xfrm>
            <a:off x="39240" y="0"/>
            <a:ext cx="7846920" cy="3218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76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6600" cy="357120"/>
          </a:xfrm>
          <a:prstGeom prst="rect">
            <a:avLst/>
          </a:prstGeom>
          <a:ln w="0">
            <a:noFill/>
          </a:ln>
        </p:spPr>
      </p:pic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Rectangle 19"/>
          <p:cNvSpPr/>
          <p:nvPr/>
        </p:nvSpPr>
        <p:spPr>
          <a:xfrm>
            <a:off x="0" y="330120"/>
            <a:ext cx="9141120" cy="6525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6" name="ZoneTexte 13"/>
          <p:cNvSpPr/>
          <p:nvPr/>
        </p:nvSpPr>
        <p:spPr>
          <a:xfrm>
            <a:off x="1495440" y="3009960"/>
            <a:ext cx="6429240" cy="203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sais multiplier.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CM1 : J’utilise les multiples et les diviseurs.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217" name="Image 14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2400" cy="12632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"/>
          <p:cNvSpPr/>
          <p:nvPr/>
        </p:nvSpPr>
        <p:spPr>
          <a:xfrm>
            <a:off x="7992000" y="36000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09" name=""/>
          <p:cNvSpPr/>
          <p:nvPr/>
        </p:nvSpPr>
        <p:spPr>
          <a:xfrm>
            <a:off x="7992000" y="360000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10" name="ZoneTexte 11"/>
          <p:cNvSpPr/>
          <p:nvPr/>
        </p:nvSpPr>
        <p:spPr>
          <a:xfrm>
            <a:off x="180000" y="3960000"/>
            <a:ext cx="8820000" cy="252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Un fleuriste a 48 roses. Il veut fabriquer des bouquets identiques sans qu'il ne reste aucune rose.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Peut-il faire des bouquets de 8 roses ?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Explique pourquoi.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11" name=""/>
          <p:cNvSpPr/>
          <p:nvPr/>
        </p:nvSpPr>
        <p:spPr>
          <a:xfrm>
            <a:off x="180000" y="3600000"/>
            <a:ext cx="8820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12" name="PlaceHolder 18"/>
          <p:cNvSpPr/>
          <p:nvPr/>
        </p:nvSpPr>
        <p:spPr>
          <a:xfrm>
            <a:off x="386280" y="318240"/>
            <a:ext cx="3179160" cy="735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13" name="PlaceHolder 19"/>
          <p:cNvSpPr/>
          <p:nvPr/>
        </p:nvSpPr>
        <p:spPr>
          <a:xfrm>
            <a:off x="360000" y="900000"/>
            <a:ext cx="8460000" cy="270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87 × 3          48 × 13          25 × 36</a:t>
            </a:r>
            <a:endParaRPr b="0" lang="fr-FR" sz="48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8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458 × 5        172 × 19        245 × 37</a:t>
            </a:r>
            <a:endParaRPr b="0" lang="fr-FR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"/>
          <p:cNvSpPr/>
          <p:nvPr/>
        </p:nvSpPr>
        <p:spPr>
          <a:xfrm>
            <a:off x="7992000" y="36000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15" name=""/>
          <p:cNvSpPr/>
          <p:nvPr/>
        </p:nvSpPr>
        <p:spPr>
          <a:xfrm>
            <a:off x="7992000" y="360000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16" name="ZoneTexte 12"/>
          <p:cNvSpPr/>
          <p:nvPr/>
        </p:nvSpPr>
        <p:spPr>
          <a:xfrm>
            <a:off x="180000" y="3960000"/>
            <a:ext cx="8820000" cy="252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Un fleuriste a 48 roses. Il veut fabriquer des bouquets identiques sans qu'il ne reste aucune rose.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Peut-il faire des bouquets de 10 roses ?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Explique pourquoi.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17" name=""/>
          <p:cNvSpPr/>
          <p:nvPr/>
        </p:nvSpPr>
        <p:spPr>
          <a:xfrm>
            <a:off x="180000" y="3600000"/>
            <a:ext cx="8820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18" name="PlaceHolder 20"/>
          <p:cNvSpPr/>
          <p:nvPr/>
        </p:nvSpPr>
        <p:spPr>
          <a:xfrm>
            <a:off x="386280" y="318240"/>
            <a:ext cx="3179160" cy="735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19" name="PlaceHolder 21"/>
          <p:cNvSpPr/>
          <p:nvPr/>
        </p:nvSpPr>
        <p:spPr>
          <a:xfrm>
            <a:off x="360000" y="900000"/>
            <a:ext cx="8460000" cy="270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87 × 3          48 × 13          25 × 36</a:t>
            </a:r>
            <a:endParaRPr b="0" lang="fr-FR" sz="48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8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458 × 5        172 × 19        245 × 37</a:t>
            </a:r>
            <a:endParaRPr b="0" lang="fr-FR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"/>
          <p:cNvSpPr/>
          <p:nvPr/>
        </p:nvSpPr>
        <p:spPr>
          <a:xfrm>
            <a:off x="7992000" y="36000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9" name=""/>
          <p:cNvSpPr/>
          <p:nvPr/>
        </p:nvSpPr>
        <p:spPr>
          <a:xfrm>
            <a:off x="7992000" y="360000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0" name=""/>
          <p:cNvSpPr/>
          <p:nvPr/>
        </p:nvSpPr>
        <p:spPr>
          <a:xfrm>
            <a:off x="180000" y="3600000"/>
            <a:ext cx="8820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21" name="PlaceHolder 1"/>
          <p:cNvSpPr/>
          <p:nvPr/>
        </p:nvSpPr>
        <p:spPr>
          <a:xfrm>
            <a:off x="386280" y="318240"/>
            <a:ext cx="3179160" cy="735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22" name="PlaceHolder 4"/>
          <p:cNvSpPr/>
          <p:nvPr/>
        </p:nvSpPr>
        <p:spPr>
          <a:xfrm>
            <a:off x="360000" y="900000"/>
            <a:ext cx="8460000" cy="270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87 × 3          48 × 13          25 × 36</a:t>
            </a:r>
            <a:endParaRPr b="0" lang="fr-FR" sz="48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8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458 × 5        172 × 19        245 × 37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23" name="ZoneTexte 1"/>
          <p:cNvSpPr/>
          <p:nvPr/>
        </p:nvSpPr>
        <p:spPr>
          <a:xfrm>
            <a:off x="1800000" y="4140000"/>
            <a:ext cx="5760000" cy="1918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Qu’est-ce qu’un multiple ?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Qu’est-ce qu’un diviseur ?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"/>
          <p:cNvSpPr/>
          <p:nvPr/>
        </p:nvSpPr>
        <p:spPr>
          <a:xfrm>
            <a:off x="7992000" y="36000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5" name=""/>
          <p:cNvSpPr/>
          <p:nvPr/>
        </p:nvSpPr>
        <p:spPr>
          <a:xfrm>
            <a:off x="7992000" y="360000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6" name="ZoneTexte 14"/>
          <p:cNvSpPr/>
          <p:nvPr/>
        </p:nvSpPr>
        <p:spPr>
          <a:xfrm>
            <a:off x="360000" y="3960000"/>
            <a:ext cx="8640000" cy="252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Une puce fait des sauts réguliers de 7 cm sur une règle graduée. Elle part de 0.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Peut-elle retomber exactement sur le nombre 22 ?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 Justifie ta réponse en écrivant la multiplication correspondante.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7" name=""/>
          <p:cNvSpPr/>
          <p:nvPr/>
        </p:nvSpPr>
        <p:spPr>
          <a:xfrm>
            <a:off x="180000" y="3600000"/>
            <a:ext cx="8820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28" name="PlaceHolder 22"/>
          <p:cNvSpPr/>
          <p:nvPr/>
        </p:nvSpPr>
        <p:spPr>
          <a:xfrm>
            <a:off x="386280" y="318240"/>
            <a:ext cx="3179160" cy="735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29" name="PlaceHolder 23"/>
          <p:cNvSpPr/>
          <p:nvPr/>
        </p:nvSpPr>
        <p:spPr>
          <a:xfrm>
            <a:off x="360000" y="900000"/>
            <a:ext cx="8460000" cy="270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87 × 3          48 × 13          25 × 36</a:t>
            </a:r>
            <a:endParaRPr b="0" lang="fr-FR" sz="48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8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458 × 5        172 × 19        245 × 37</a:t>
            </a:r>
            <a:endParaRPr b="0" lang="fr-FR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"/>
          <p:cNvSpPr/>
          <p:nvPr/>
        </p:nvSpPr>
        <p:spPr>
          <a:xfrm>
            <a:off x="7992000" y="36000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1" name=""/>
          <p:cNvSpPr/>
          <p:nvPr/>
        </p:nvSpPr>
        <p:spPr>
          <a:xfrm>
            <a:off x="7992000" y="360000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2" name=""/>
          <p:cNvSpPr/>
          <p:nvPr/>
        </p:nvSpPr>
        <p:spPr>
          <a:xfrm>
            <a:off x="180000" y="3600000"/>
            <a:ext cx="8820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33" name="PlaceHolder 5"/>
          <p:cNvSpPr/>
          <p:nvPr/>
        </p:nvSpPr>
        <p:spPr>
          <a:xfrm>
            <a:off x="386280" y="318240"/>
            <a:ext cx="3179160" cy="735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4" name="PlaceHolder 6"/>
          <p:cNvSpPr/>
          <p:nvPr/>
        </p:nvSpPr>
        <p:spPr>
          <a:xfrm>
            <a:off x="360000" y="900000"/>
            <a:ext cx="8460000" cy="270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87 × 3          48 × 13          25 × 36</a:t>
            </a:r>
            <a:endParaRPr b="0" lang="fr-FR" sz="48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8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458 × 5        172 × 19        245 × 37</a:t>
            </a:r>
            <a:endParaRPr b="0" lang="fr-FR" sz="4800" spc="-1" strike="noStrike">
              <a:latin typeface="Arial"/>
            </a:endParaRPr>
          </a:p>
        </p:txBody>
      </p:sp>
      <p:grpSp>
        <p:nvGrpSpPr>
          <p:cNvPr id="235" name="Groupe 50"/>
          <p:cNvGrpSpPr/>
          <p:nvPr/>
        </p:nvGrpSpPr>
        <p:grpSpPr>
          <a:xfrm>
            <a:off x="180000" y="5144040"/>
            <a:ext cx="11390400" cy="540000"/>
            <a:chOff x="180000" y="5144040"/>
            <a:chExt cx="11390400" cy="540000"/>
          </a:xfrm>
        </p:grpSpPr>
        <p:cxnSp>
          <p:nvCxnSpPr>
            <p:cNvPr id="236" name="Connecteur droit 1"/>
            <p:cNvCxnSpPr/>
            <p:nvPr/>
          </p:nvCxnSpPr>
          <p:spPr>
            <a:xfrm>
              <a:off x="180000" y="5677920"/>
              <a:ext cx="1139076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37" name="Connecteur droit 2"/>
            <p:cNvCxnSpPr/>
            <p:nvPr/>
          </p:nvCxnSpPr>
          <p:spPr>
            <a:xfrm>
              <a:off x="184320" y="5144040"/>
              <a:ext cx="720" cy="53460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38" name="Connecteur droit 3"/>
            <p:cNvCxnSpPr/>
            <p:nvPr/>
          </p:nvCxnSpPr>
          <p:spPr>
            <a:xfrm>
              <a:off x="55980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39" name="Connecteur droit 4"/>
            <p:cNvCxnSpPr/>
            <p:nvPr/>
          </p:nvCxnSpPr>
          <p:spPr>
            <a:xfrm>
              <a:off x="93924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40" name="Connecteur droit 5"/>
            <p:cNvCxnSpPr/>
            <p:nvPr/>
          </p:nvCxnSpPr>
          <p:spPr>
            <a:xfrm>
              <a:off x="131904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41" name="Connecteur droit 6"/>
            <p:cNvCxnSpPr/>
            <p:nvPr/>
          </p:nvCxnSpPr>
          <p:spPr>
            <a:xfrm>
              <a:off x="169884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42" name="Connecteur droit 7"/>
            <p:cNvCxnSpPr/>
            <p:nvPr/>
          </p:nvCxnSpPr>
          <p:spPr>
            <a:xfrm>
              <a:off x="2078280" y="5267520"/>
              <a:ext cx="36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43" name="Connecteur droit 8"/>
            <p:cNvCxnSpPr/>
            <p:nvPr/>
          </p:nvCxnSpPr>
          <p:spPr>
            <a:xfrm>
              <a:off x="245772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44" name="Connecteur droit 9"/>
            <p:cNvCxnSpPr/>
            <p:nvPr/>
          </p:nvCxnSpPr>
          <p:spPr>
            <a:xfrm>
              <a:off x="283752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45" name="Connecteur droit 10"/>
            <p:cNvCxnSpPr/>
            <p:nvPr/>
          </p:nvCxnSpPr>
          <p:spPr>
            <a:xfrm>
              <a:off x="321732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46" name="Connecteur droit 11"/>
            <p:cNvCxnSpPr/>
            <p:nvPr/>
          </p:nvCxnSpPr>
          <p:spPr>
            <a:xfrm>
              <a:off x="359676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47" name="Connecteur droit 12"/>
            <p:cNvCxnSpPr/>
            <p:nvPr/>
          </p:nvCxnSpPr>
          <p:spPr>
            <a:xfrm>
              <a:off x="3976560" y="5144040"/>
              <a:ext cx="720" cy="53460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248" name="Connecteur droit 13"/>
            <p:cNvCxnSpPr/>
            <p:nvPr/>
          </p:nvCxnSpPr>
          <p:spPr>
            <a:xfrm>
              <a:off x="435636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49" name="Connecteur droit 14"/>
            <p:cNvCxnSpPr/>
            <p:nvPr/>
          </p:nvCxnSpPr>
          <p:spPr>
            <a:xfrm>
              <a:off x="4735800" y="5267520"/>
              <a:ext cx="36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0" name="Connecteur droit 15"/>
            <p:cNvCxnSpPr/>
            <p:nvPr/>
          </p:nvCxnSpPr>
          <p:spPr>
            <a:xfrm>
              <a:off x="511524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1" name="Connecteur droit 16"/>
            <p:cNvCxnSpPr/>
            <p:nvPr/>
          </p:nvCxnSpPr>
          <p:spPr>
            <a:xfrm>
              <a:off x="549504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2" name="Connecteur droit 17"/>
            <p:cNvCxnSpPr/>
            <p:nvPr/>
          </p:nvCxnSpPr>
          <p:spPr>
            <a:xfrm>
              <a:off x="587484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3" name="Connecteur droit 18"/>
            <p:cNvCxnSpPr/>
            <p:nvPr/>
          </p:nvCxnSpPr>
          <p:spPr>
            <a:xfrm>
              <a:off x="625428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4" name="Connecteur droit 19"/>
            <p:cNvCxnSpPr/>
            <p:nvPr/>
          </p:nvCxnSpPr>
          <p:spPr>
            <a:xfrm>
              <a:off x="663408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5" name="Connecteur droit 20"/>
            <p:cNvCxnSpPr/>
            <p:nvPr/>
          </p:nvCxnSpPr>
          <p:spPr>
            <a:xfrm>
              <a:off x="701388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6" name="Connecteur droit 21"/>
            <p:cNvCxnSpPr/>
            <p:nvPr/>
          </p:nvCxnSpPr>
          <p:spPr>
            <a:xfrm>
              <a:off x="739332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7" name="Connecteur droit 22"/>
            <p:cNvCxnSpPr/>
            <p:nvPr/>
          </p:nvCxnSpPr>
          <p:spPr>
            <a:xfrm>
              <a:off x="7765200" y="5150160"/>
              <a:ext cx="360" cy="5342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258" name="Connecteur droit 23"/>
            <p:cNvCxnSpPr/>
            <p:nvPr/>
          </p:nvCxnSpPr>
          <p:spPr>
            <a:xfrm>
              <a:off x="815292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9" name="Connecteur droit 24"/>
            <p:cNvCxnSpPr/>
            <p:nvPr/>
          </p:nvCxnSpPr>
          <p:spPr>
            <a:xfrm>
              <a:off x="8532720" y="5267520"/>
              <a:ext cx="36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0" name="Connecteur droit 25"/>
            <p:cNvCxnSpPr/>
            <p:nvPr/>
          </p:nvCxnSpPr>
          <p:spPr>
            <a:xfrm>
              <a:off x="891216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1" name="Connecteur droit 26"/>
            <p:cNvCxnSpPr/>
            <p:nvPr/>
          </p:nvCxnSpPr>
          <p:spPr>
            <a:xfrm>
              <a:off x="929196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2" name="Connecteur droit 27"/>
            <p:cNvCxnSpPr/>
            <p:nvPr/>
          </p:nvCxnSpPr>
          <p:spPr>
            <a:xfrm>
              <a:off x="967176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3" name="Connecteur droit 28"/>
            <p:cNvCxnSpPr/>
            <p:nvPr/>
          </p:nvCxnSpPr>
          <p:spPr>
            <a:xfrm>
              <a:off x="1005120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4" name="Connecteur droit 29"/>
            <p:cNvCxnSpPr/>
            <p:nvPr/>
          </p:nvCxnSpPr>
          <p:spPr>
            <a:xfrm>
              <a:off x="1043100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5" name="Connecteur droit 30"/>
            <p:cNvCxnSpPr/>
            <p:nvPr/>
          </p:nvCxnSpPr>
          <p:spPr>
            <a:xfrm>
              <a:off x="1081080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6" name="Connecteur droit 31"/>
            <p:cNvCxnSpPr/>
            <p:nvPr/>
          </p:nvCxnSpPr>
          <p:spPr>
            <a:xfrm>
              <a:off x="11190240" y="5267520"/>
              <a:ext cx="720" cy="4111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7" name="Connecteur droit 32"/>
            <p:cNvCxnSpPr/>
            <p:nvPr/>
          </p:nvCxnSpPr>
          <p:spPr>
            <a:xfrm>
              <a:off x="11570040" y="5150160"/>
              <a:ext cx="720" cy="5342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268" name="Flèche : courbe vers le bas 84"/>
          <p:cNvSpPr/>
          <p:nvPr/>
        </p:nvSpPr>
        <p:spPr>
          <a:xfrm>
            <a:off x="2880000" y="5068440"/>
            <a:ext cx="2652840" cy="199080"/>
          </a:xfrm>
          <a:prstGeom prst="curvedDownArrow">
            <a:avLst>
              <a:gd name="adj1" fmla="val 8973"/>
              <a:gd name="adj2" fmla="val 75115"/>
              <a:gd name="adj3" fmla="val 3649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9" name="Flèche : courbe vers le bas 1"/>
          <p:cNvSpPr/>
          <p:nvPr/>
        </p:nvSpPr>
        <p:spPr>
          <a:xfrm>
            <a:off x="5500440" y="5040000"/>
            <a:ext cx="2652840" cy="199080"/>
          </a:xfrm>
          <a:prstGeom prst="curvedDownArrow">
            <a:avLst>
              <a:gd name="adj1" fmla="val 8973"/>
              <a:gd name="adj2" fmla="val 75115"/>
              <a:gd name="adj3" fmla="val 3649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0" name="Flèche : courbe vers le bas 2"/>
          <p:cNvSpPr/>
          <p:nvPr/>
        </p:nvSpPr>
        <p:spPr>
          <a:xfrm>
            <a:off x="185040" y="5068440"/>
            <a:ext cx="2652840" cy="199080"/>
          </a:xfrm>
          <a:prstGeom prst="curvedDownArrow">
            <a:avLst>
              <a:gd name="adj1" fmla="val 8973"/>
              <a:gd name="adj2" fmla="val 75115"/>
              <a:gd name="adj3" fmla="val 3649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1" name="ZoneTexte 88"/>
          <p:cNvSpPr/>
          <p:nvPr/>
        </p:nvSpPr>
        <p:spPr>
          <a:xfrm>
            <a:off x="78120" y="4500000"/>
            <a:ext cx="10018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72" name="ZoneTexte 2"/>
          <p:cNvSpPr/>
          <p:nvPr/>
        </p:nvSpPr>
        <p:spPr>
          <a:xfrm>
            <a:off x="2700000" y="4500000"/>
            <a:ext cx="10018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7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73" name="ZoneTexte 3"/>
          <p:cNvSpPr/>
          <p:nvPr/>
        </p:nvSpPr>
        <p:spPr>
          <a:xfrm>
            <a:off x="5220000" y="4500000"/>
            <a:ext cx="10018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14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74" name="ZoneTexte 4"/>
          <p:cNvSpPr/>
          <p:nvPr/>
        </p:nvSpPr>
        <p:spPr>
          <a:xfrm>
            <a:off x="7920000" y="4500000"/>
            <a:ext cx="10018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75" name="PlaceHolder 7"/>
          <p:cNvSpPr/>
          <p:nvPr/>
        </p:nvSpPr>
        <p:spPr>
          <a:xfrm>
            <a:off x="2700000" y="3780000"/>
            <a:ext cx="360000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5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22 = 3 × 7 + 1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76" name="Flèche : courbe vers le bas 3"/>
          <p:cNvSpPr/>
          <p:nvPr/>
        </p:nvSpPr>
        <p:spPr>
          <a:xfrm>
            <a:off x="8147160" y="5020920"/>
            <a:ext cx="492840" cy="199080"/>
          </a:xfrm>
          <a:prstGeom prst="curvedDownArrow">
            <a:avLst>
              <a:gd name="adj1" fmla="val 8973"/>
              <a:gd name="adj2" fmla="val 75115"/>
              <a:gd name="adj3" fmla="val 3649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7" name="ZoneTexte 5"/>
          <p:cNvSpPr/>
          <p:nvPr/>
        </p:nvSpPr>
        <p:spPr>
          <a:xfrm>
            <a:off x="8358120" y="4500000"/>
            <a:ext cx="10018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b050"/>
                </a:solidFill>
                <a:latin typeface="Calibri"/>
                <a:ea typeface="DejaVu Sans"/>
              </a:rPr>
              <a:t>22</a:t>
            </a:r>
            <a:endParaRPr b="0" lang="fr-FR" sz="2400" spc="-1" strike="noStrike">
              <a:solidFill>
                <a:srgbClr val="00b05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"/>
          <p:cNvSpPr/>
          <p:nvPr/>
        </p:nvSpPr>
        <p:spPr>
          <a:xfrm>
            <a:off x="7992000" y="36000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79" name=""/>
          <p:cNvSpPr/>
          <p:nvPr/>
        </p:nvSpPr>
        <p:spPr>
          <a:xfrm>
            <a:off x="7992000" y="360000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80" name="ZoneTexte 6"/>
          <p:cNvSpPr/>
          <p:nvPr/>
        </p:nvSpPr>
        <p:spPr>
          <a:xfrm>
            <a:off x="360000" y="3960000"/>
            <a:ext cx="8640000" cy="252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Une puce fait des sauts réguliers de 7 cm sur une règle graduée. Elle part de 0.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Peut-elle retomber exactement sur le nombre 35 ?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 Justifie ta réponse en écrivant la multiplication correspondante.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81" name=""/>
          <p:cNvSpPr/>
          <p:nvPr/>
        </p:nvSpPr>
        <p:spPr>
          <a:xfrm>
            <a:off x="180000" y="3600000"/>
            <a:ext cx="8820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82" name="PlaceHolder 8"/>
          <p:cNvSpPr/>
          <p:nvPr/>
        </p:nvSpPr>
        <p:spPr>
          <a:xfrm>
            <a:off x="386280" y="318240"/>
            <a:ext cx="3179160" cy="735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83" name="PlaceHolder 9"/>
          <p:cNvSpPr/>
          <p:nvPr/>
        </p:nvSpPr>
        <p:spPr>
          <a:xfrm>
            <a:off x="360000" y="900000"/>
            <a:ext cx="8460000" cy="270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87 × 3          48 × 13          25 × 36</a:t>
            </a:r>
            <a:endParaRPr b="0" lang="fr-FR" sz="48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8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458 × 5        172 × 19        245 × 37</a:t>
            </a:r>
            <a:endParaRPr b="0" lang="fr-FR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"/>
          <p:cNvSpPr/>
          <p:nvPr/>
        </p:nvSpPr>
        <p:spPr>
          <a:xfrm>
            <a:off x="7992000" y="36000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85" name=""/>
          <p:cNvSpPr/>
          <p:nvPr/>
        </p:nvSpPr>
        <p:spPr>
          <a:xfrm>
            <a:off x="7992000" y="360000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86" name="ZoneTexte 7"/>
          <p:cNvSpPr/>
          <p:nvPr/>
        </p:nvSpPr>
        <p:spPr>
          <a:xfrm>
            <a:off x="360000" y="3960000"/>
            <a:ext cx="8640000" cy="252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Une puce fait des sauts réguliers de 7 cm sur une règle graduée. Elle part de 0.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Peut-elle retomber exactement sur le nombre 40 ?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 Justifie ta réponse en écrivant la multiplication correspondante.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87" name=""/>
          <p:cNvSpPr/>
          <p:nvPr/>
        </p:nvSpPr>
        <p:spPr>
          <a:xfrm>
            <a:off x="180000" y="3600000"/>
            <a:ext cx="8820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88" name="PlaceHolder 10"/>
          <p:cNvSpPr/>
          <p:nvPr/>
        </p:nvSpPr>
        <p:spPr>
          <a:xfrm>
            <a:off x="386280" y="318240"/>
            <a:ext cx="3179160" cy="735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89" name="PlaceHolder 11"/>
          <p:cNvSpPr/>
          <p:nvPr/>
        </p:nvSpPr>
        <p:spPr>
          <a:xfrm>
            <a:off x="360000" y="900000"/>
            <a:ext cx="8460000" cy="270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87 × 3          48 × 13          25 × 36</a:t>
            </a:r>
            <a:endParaRPr b="0" lang="fr-FR" sz="48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8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458 × 5        172 × 19        245 × 37</a:t>
            </a:r>
            <a:endParaRPr b="0" lang="fr-FR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"/>
          <p:cNvSpPr/>
          <p:nvPr/>
        </p:nvSpPr>
        <p:spPr>
          <a:xfrm>
            <a:off x="7992000" y="36000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91" name=""/>
          <p:cNvSpPr/>
          <p:nvPr/>
        </p:nvSpPr>
        <p:spPr>
          <a:xfrm>
            <a:off x="7992000" y="360000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92" name="ZoneTexte 8"/>
          <p:cNvSpPr/>
          <p:nvPr/>
        </p:nvSpPr>
        <p:spPr>
          <a:xfrm>
            <a:off x="360000" y="3960000"/>
            <a:ext cx="8640000" cy="252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Une puce fait des sauts réguliers de 7 cm sur une règle graduée. Elle part de 0.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Peut-elle retomber exactement sur le nombre 63 ?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 Justifie ta réponse en écrivant la multiplication correspondante.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93" name=""/>
          <p:cNvSpPr/>
          <p:nvPr/>
        </p:nvSpPr>
        <p:spPr>
          <a:xfrm>
            <a:off x="180000" y="3600000"/>
            <a:ext cx="8820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94" name="PlaceHolder 12"/>
          <p:cNvSpPr/>
          <p:nvPr/>
        </p:nvSpPr>
        <p:spPr>
          <a:xfrm>
            <a:off x="386280" y="318240"/>
            <a:ext cx="3179160" cy="735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95" name="PlaceHolder 13"/>
          <p:cNvSpPr/>
          <p:nvPr/>
        </p:nvSpPr>
        <p:spPr>
          <a:xfrm>
            <a:off x="360000" y="900000"/>
            <a:ext cx="8460000" cy="270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87 × 3          48 × 13          25 × 36</a:t>
            </a:r>
            <a:endParaRPr b="0" lang="fr-FR" sz="48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8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458 × 5        172 × 19        245 × 37</a:t>
            </a:r>
            <a:endParaRPr b="0" lang="fr-FR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"/>
          <p:cNvSpPr/>
          <p:nvPr/>
        </p:nvSpPr>
        <p:spPr>
          <a:xfrm>
            <a:off x="7992000" y="36000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97" name=""/>
          <p:cNvSpPr/>
          <p:nvPr/>
        </p:nvSpPr>
        <p:spPr>
          <a:xfrm>
            <a:off x="7992000" y="360000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98" name="ZoneTexte 9"/>
          <p:cNvSpPr/>
          <p:nvPr/>
        </p:nvSpPr>
        <p:spPr>
          <a:xfrm>
            <a:off x="180000" y="3960000"/>
            <a:ext cx="8820000" cy="252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Un fleuriste a 48 roses. Il veut fabriquer des bouquets identiques sans qu'il ne reste aucune rose.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Peut-il faire des bouquets de 5 roses ?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Explique pourquoi.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99" name=""/>
          <p:cNvSpPr/>
          <p:nvPr/>
        </p:nvSpPr>
        <p:spPr>
          <a:xfrm>
            <a:off x="180000" y="3600000"/>
            <a:ext cx="8820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00" name="PlaceHolder 14"/>
          <p:cNvSpPr/>
          <p:nvPr/>
        </p:nvSpPr>
        <p:spPr>
          <a:xfrm>
            <a:off x="386280" y="318240"/>
            <a:ext cx="3179160" cy="735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01" name="PlaceHolder 15"/>
          <p:cNvSpPr/>
          <p:nvPr/>
        </p:nvSpPr>
        <p:spPr>
          <a:xfrm>
            <a:off x="360000" y="900000"/>
            <a:ext cx="8460000" cy="270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87 × 3          48 × 13          25 × 36</a:t>
            </a:r>
            <a:endParaRPr b="0" lang="fr-FR" sz="48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8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458 × 5        172 × 19        245 × 37</a:t>
            </a:r>
            <a:endParaRPr b="0" lang="fr-FR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"/>
          <p:cNvSpPr/>
          <p:nvPr/>
        </p:nvSpPr>
        <p:spPr>
          <a:xfrm>
            <a:off x="7992000" y="36000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03" name=""/>
          <p:cNvSpPr/>
          <p:nvPr/>
        </p:nvSpPr>
        <p:spPr>
          <a:xfrm>
            <a:off x="7992000" y="360000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04" name="ZoneTexte 10"/>
          <p:cNvSpPr/>
          <p:nvPr/>
        </p:nvSpPr>
        <p:spPr>
          <a:xfrm>
            <a:off x="180000" y="3960000"/>
            <a:ext cx="8820000" cy="252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Un fleuriste a 48 roses. Il veut fabriquer des bouquets identiques sans qu'il ne reste aucune rose.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Peut-il faire des bouquets de 6 roses ?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Explique pourquoi.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05" name=""/>
          <p:cNvSpPr/>
          <p:nvPr/>
        </p:nvSpPr>
        <p:spPr>
          <a:xfrm>
            <a:off x="180000" y="3600000"/>
            <a:ext cx="8820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06" name="PlaceHolder 16"/>
          <p:cNvSpPr/>
          <p:nvPr/>
        </p:nvSpPr>
        <p:spPr>
          <a:xfrm>
            <a:off x="386280" y="318240"/>
            <a:ext cx="3179160" cy="735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07" name="PlaceHolder 17"/>
          <p:cNvSpPr/>
          <p:nvPr/>
        </p:nvSpPr>
        <p:spPr>
          <a:xfrm>
            <a:off x="360000" y="900000"/>
            <a:ext cx="8460000" cy="270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87 × 3          48 × 13          25 × 36</a:t>
            </a:r>
            <a:endParaRPr b="0" lang="fr-FR" sz="48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8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458 × 5        172 × 19        245 × 37</a:t>
            </a:r>
            <a:endParaRPr b="0" lang="fr-FR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202</TotalTime>
  <Application>LibreOffice/7.4.1.2$Windows_X86_64 LibreOffice_project/3c58a8f3a960df8bc8fd77b461821e42c061c5f0</Application>
  <AppVersion>15.0000</AppVersion>
  <Words>176</Words>
  <Paragraphs>63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2026-04-05T17:34:34Z</dcterms:modified>
  <cp:revision>117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10</vt:i4>
  </property>
</Properties>
</file>